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sldIdLst>
    <p:sldId id="256" r:id="rId2"/>
    <p:sldId id="259" r:id="rId3"/>
    <p:sldId id="258" r:id="rId4"/>
    <p:sldId id="267" r:id="rId5"/>
    <p:sldId id="273" r:id="rId6"/>
    <p:sldId id="272" r:id="rId7"/>
    <p:sldId id="262" r:id="rId8"/>
    <p:sldId id="266" r:id="rId9"/>
    <p:sldId id="269" r:id="rId10"/>
    <p:sldId id="270" r:id="rId11"/>
    <p:sldId id="263" r:id="rId12"/>
    <p:sldId id="27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4" d="100"/>
          <a:sy n="64" d="100"/>
        </p:scale>
        <p:origin x="712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8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7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9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2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9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5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2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4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6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252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75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7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article/10.1007/s11071-023-08717-y" TargetMode="External"/><Relationship Id="rId5" Type="http://schemas.openxmlformats.org/officeDocument/2006/relationships/hyperlink" Target="https://ieeexplore.ieee.org/document/9765094" TargetMode="External"/><Relationship Id="rId4" Type="http://schemas.openxmlformats.org/officeDocument/2006/relationships/hyperlink" Target="https://www.worldscientific.com/doi/10.1142/S0218127422300208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eople/4nitsirk/" TargetMode="Externa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python-programming-language-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aip.scitation.org/doi/10.1063/5.0079807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www.worldscientific.com/doi/10.1142/S021812742250181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2202.0041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int in motion from the bottom of the view">
            <a:extLst>
              <a:ext uri="{FF2B5EF4-FFF2-40B4-BE49-F238E27FC236}">
                <a16:creationId xmlns:a16="http://schemas.microsoft.com/office/drawing/2014/main" id="{6B9251C0-3467-8E50-30E8-E9D92C23F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9" r="-1" b="-1"/>
          <a:stretch/>
        </p:blipFill>
        <p:spPr>
          <a:xfrm>
            <a:off x="0" y="-356643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C28E64-E22A-E727-2AF2-2720D29B7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255" y="2465821"/>
            <a:ext cx="5398668" cy="1920579"/>
          </a:xfrm>
        </p:spPr>
        <p:txBody>
          <a:bodyPr anchor="b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Python: From the perspective of an Applied Mathematician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35FCBD8-A8FD-7CC8-2759-2EE90625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49" y="185150"/>
            <a:ext cx="2390775" cy="485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5B46AF-CA01-CA0C-6087-85C8FD2DEED7}"/>
              </a:ext>
            </a:extLst>
          </p:cNvPr>
          <p:cNvSpPr txBox="1"/>
          <p:nvPr/>
        </p:nvSpPr>
        <p:spPr>
          <a:xfrm>
            <a:off x="2102909" y="5417373"/>
            <a:ext cx="249296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Meiryo"/>
              </a:rPr>
              <a:t>@indraghosh314</a:t>
            </a:r>
          </a:p>
        </p:txBody>
      </p:sp>
      <p:pic>
        <p:nvPicPr>
          <p:cNvPr id="20" name="Picture 20" descr="A picture containing ax, pinwheel, vector graphics, tool&#10;&#10;Description automatically generated">
            <a:extLst>
              <a:ext uri="{FF2B5EF4-FFF2-40B4-BE49-F238E27FC236}">
                <a16:creationId xmlns:a16="http://schemas.microsoft.com/office/drawing/2014/main" id="{E24D5D22-4578-7D6F-EB63-D8811B41C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869" y="5308558"/>
            <a:ext cx="673571" cy="610154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610592E5-9B9D-159E-A982-05431132FF47}"/>
              </a:ext>
            </a:extLst>
          </p:cNvPr>
          <p:cNvSpPr txBox="1"/>
          <p:nvPr/>
        </p:nvSpPr>
        <p:spPr>
          <a:xfrm>
            <a:off x="102328" y="4560998"/>
            <a:ext cx="53154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Z" b="1" dirty="0">
                <a:latin typeface="Cambria"/>
                <a:ea typeface="Cambria"/>
              </a:rPr>
              <a:t>Presented by- Indranil Ghosh</a:t>
            </a:r>
          </a:p>
          <a:p>
            <a:pPr algn="ctr"/>
            <a:r>
              <a:rPr lang="en-NZ" b="1" dirty="0">
                <a:latin typeface="Cambria"/>
                <a:ea typeface="Cambria"/>
              </a:rPr>
              <a:t>Website- indrag49.github.io</a:t>
            </a:r>
          </a:p>
        </p:txBody>
      </p:sp>
      <p:pic>
        <p:nvPicPr>
          <p:cNvPr id="1026" name="Picture 2" descr="Kiwi PyCon">
            <a:extLst>
              <a:ext uri="{FF2B5EF4-FFF2-40B4-BE49-F238E27FC236}">
                <a16:creationId xmlns:a16="http://schemas.microsoft.com/office/drawing/2014/main" id="{676160CF-0DBE-3039-6536-B2E7DBA0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435" y="16184"/>
            <a:ext cx="5536095" cy="140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5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334EE-6C94-F7F0-95A9-4D48FA60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1" y="157272"/>
            <a:ext cx="11912082" cy="63741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129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21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3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523ACA-4A4B-CB1D-FE0C-736F7238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Toy projects over the years</a:t>
            </a:r>
            <a:br>
              <a:rPr lang="en-US" sz="3600"/>
            </a:br>
            <a:endParaRPr lang="en-US" sz="3600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F058E31-7E06-804E-276E-E610FCD9B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53" y="1011575"/>
            <a:ext cx="6431832" cy="2878558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AE715F7-3F1C-A8A1-4EC9-2BBA4F251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23" y="4098036"/>
            <a:ext cx="6573862" cy="2488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DBF0EA-F344-8586-9EA5-52067D0B78D4}"/>
              </a:ext>
            </a:extLst>
          </p:cNvPr>
          <p:cNvSpPr txBox="1"/>
          <p:nvPr/>
        </p:nvSpPr>
        <p:spPr>
          <a:xfrm>
            <a:off x="7544052" y="475351"/>
            <a:ext cx="4004479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2.  </a:t>
            </a:r>
            <a:r>
              <a:rPr lang="en-US" sz="3200" dirty="0" err="1"/>
              <a:t>Neurodynamics</a:t>
            </a:r>
            <a:r>
              <a:rPr lang="en-US" sz="3200" dirty="0"/>
              <a:t>.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AutoNum type="alphaLcPeriod"/>
            </a:pPr>
            <a:r>
              <a:rPr lang="en-US" dirty="0" err="1"/>
              <a:t>Sishu</a:t>
            </a:r>
            <a:r>
              <a:rPr lang="en-US" dirty="0"/>
              <a:t> Shankar Muni, Hammed Olawale </a:t>
            </a:r>
            <a:r>
              <a:rPr lang="en-US" dirty="0" err="1"/>
              <a:t>Fatoyinbo</a:t>
            </a:r>
            <a:r>
              <a:rPr lang="en-US" dirty="0"/>
              <a:t>, and </a:t>
            </a:r>
            <a:r>
              <a:rPr lang="en-US" b="1" dirty="0"/>
              <a:t>Indranil Ghosh</a:t>
            </a:r>
            <a:r>
              <a:rPr lang="en-US" dirty="0"/>
              <a:t>, "</a:t>
            </a:r>
            <a:r>
              <a:rPr lang="en-US" b="1" dirty="0">
                <a:hlinkClick r:id="rId4"/>
              </a:rPr>
              <a:t>Dynamical effects of electromagnetic flux on Chialvo neuron map: nodal and network behaviors</a:t>
            </a:r>
            <a:r>
              <a:rPr lang="en-US" dirty="0"/>
              <a:t>" in </a:t>
            </a:r>
            <a:r>
              <a:rPr lang="en-US" i="1" dirty="0"/>
              <a:t>Int. J. Bifurcation Chaos 32(09):2230020, 2022 </a:t>
            </a:r>
            <a:r>
              <a:rPr lang="en-US" dirty="0"/>
              <a:t>.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AutoNum type="alphaLcPeriod"/>
            </a:pPr>
            <a:r>
              <a:rPr lang="en-US" dirty="0">
                <a:ea typeface="+mn-lt"/>
                <a:cs typeface="+mn-lt"/>
              </a:rPr>
              <a:t>Hammed Olawale Fatoyinbo, Sishu Shankar Muni, </a:t>
            </a:r>
            <a:r>
              <a:rPr lang="en-US" b="1" dirty="0">
                <a:ea typeface="+mn-lt"/>
                <a:cs typeface="+mn-lt"/>
              </a:rPr>
              <a:t>Indranil Ghosh</a:t>
            </a:r>
            <a:r>
              <a:rPr lang="en-US" dirty="0">
                <a:ea typeface="+mn-lt"/>
                <a:cs typeface="+mn-lt"/>
              </a:rPr>
              <a:t>, Ibrahim Olatunji Sarumi, Afeez Abidemi, "</a:t>
            </a:r>
            <a:r>
              <a:rPr lang="en-US" b="1" dirty="0">
                <a:ea typeface="+mn-lt"/>
                <a:cs typeface="+mn-lt"/>
                <a:hlinkClick r:id="rId5"/>
              </a:rPr>
              <a:t>Numerical bifurcation analysis of improved denatured Morris-Lecar neuron model</a:t>
            </a:r>
            <a:r>
              <a:rPr lang="en-US" dirty="0">
                <a:ea typeface="+mn-lt"/>
                <a:cs typeface="+mn-lt"/>
              </a:rPr>
              <a:t>," in the proceedings of the </a:t>
            </a:r>
            <a:r>
              <a:rPr lang="en-US" i="1" dirty="0">
                <a:ea typeface="+mn-lt"/>
                <a:cs typeface="+mn-lt"/>
              </a:rPr>
              <a:t>2022 International Conference on Decision Aid Sciences and Applications (DASA)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AutoNum type="alphaLcPeriod"/>
            </a:pPr>
            <a:r>
              <a:rPr lang="en-US" b="1" dirty="0">
                <a:ea typeface="+mn-lt"/>
                <a:cs typeface="+mn-lt"/>
              </a:rPr>
              <a:t>Indranil Ghosh</a:t>
            </a:r>
            <a:r>
              <a:rPr lang="en-US" dirty="0">
                <a:ea typeface="+mn-lt"/>
                <a:cs typeface="+mn-lt"/>
              </a:rPr>
              <a:t>, Sishu Shankar Muni, and Hammed Olawale Fatoyinbo, "</a:t>
            </a:r>
            <a:r>
              <a:rPr lang="en-US" b="1" i="0" u="none" strike="noStrike" dirty="0">
                <a:solidFill>
                  <a:srgbClr val="003380"/>
                </a:solidFill>
                <a:effectLst/>
                <a:latin typeface="Linux Libertine"/>
                <a:hlinkClick r:id="rId6"/>
              </a:rPr>
              <a:t>On the analysis of a heterogeneous coupled network of </a:t>
            </a:r>
            <a:r>
              <a:rPr lang="en-US" b="1" i="0" u="none" strike="noStrike" dirty="0" err="1">
                <a:solidFill>
                  <a:srgbClr val="003380"/>
                </a:solidFill>
                <a:effectLst/>
                <a:latin typeface="Linux Libertine"/>
                <a:hlinkClick r:id="rId6"/>
              </a:rPr>
              <a:t>memristive</a:t>
            </a:r>
            <a:r>
              <a:rPr lang="en-US" b="1" i="0" u="none" strike="noStrike" dirty="0">
                <a:solidFill>
                  <a:srgbClr val="003380"/>
                </a:solidFill>
                <a:effectLst/>
                <a:latin typeface="Linux Libertine"/>
                <a:hlinkClick r:id="rId6"/>
              </a:rPr>
              <a:t> </a:t>
            </a:r>
            <a:r>
              <a:rPr lang="en-US" b="1" i="0" u="none" strike="noStrike" dirty="0" err="1">
                <a:solidFill>
                  <a:srgbClr val="003380"/>
                </a:solidFill>
                <a:effectLst/>
                <a:latin typeface="Linux Libertine"/>
                <a:hlinkClick r:id="rId6"/>
              </a:rPr>
              <a:t>Chialvo</a:t>
            </a:r>
            <a:r>
              <a:rPr lang="en-US" b="1" i="0" u="none" strike="noStrike" dirty="0">
                <a:solidFill>
                  <a:srgbClr val="003380"/>
                </a:solidFill>
                <a:effectLst/>
                <a:latin typeface="Linux Libertine"/>
                <a:hlinkClick r:id="rId6"/>
              </a:rPr>
              <a:t> neurons</a:t>
            </a:r>
            <a:r>
              <a:rPr lang="en-US" dirty="0">
                <a:ea typeface="+mn-lt"/>
                <a:cs typeface="+mn-lt"/>
              </a:rPr>
              <a:t>“ in </a:t>
            </a:r>
            <a:r>
              <a:rPr lang="en-NZ" b="0" i="1" dirty="0">
                <a:solidFill>
                  <a:srgbClr val="000000"/>
                </a:solidFill>
                <a:effectLst/>
                <a:latin typeface="Linux Libertine"/>
              </a:rPr>
              <a:t>Nonlinear Dyn., 111:17499–17518, 2023.</a:t>
            </a:r>
            <a:endParaRPr lang="en-US" dirty="0">
              <a:cs typeface="Calibri" panose="020F0502020204030204"/>
            </a:endParaRP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30" name="Isosceles Triangle 26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119ADAE-5730-9790-3D40-88E02E7253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781594"/>
              </p:ext>
            </p:extLst>
          </p:nvPr>
        </p:nvGraphicFramePr>
        <p:xfrm>
          <a:off x="8629095" y="4776186"/>
          <a:ext cx="2221495" cy="1944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1352378" imgH="1314290" progId="Acrobat.Document.DC">
                  <p:embed/>
                </p:oleObj>
              </mc:Choice>
              <mc:Fallback>
                <p:oleObj name="Acrobat Document" r:id="rId7" imgW="1352378" imgH="131429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29095" y="4776186"/>
                        <a:ext cx="2221495" cy="1944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31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D71481-BB83-D94E-D677-25EF1687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0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F1288-B516-A4F1-7DB2-F93F24E1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114" y="3489120"/>
            <a:ext cx="2926080" cy="7662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dirty="0"/>
              <a:t>My first in-person </a:t>
            </a:r>
            <a:r>
              <a:rPr lang="en-US" sz="2800" dirty="0" err="1"/>
              <a:t>PyCon</a:t>
            </a:r>
            <a:r>
              <a:rPr lang="en-US" sz="2800" dirty="0"/>
              <a:t>: Kiwi </a:t>
            </a:r>
            <a:r>
              <a:rPr lang="en-US" sz="2800" dirty="0" err="1"/>
              <a:t>Pycon</a:t>
            </a:r>
            <a:r>
              <a:rPr lang="en-US" sz="2800" dirty="0"/>
              <a:t> </a:t>
            </a:r>
          </a:p>
        </p:txBody>
      </p:sp>
      <p:sp>
        <p:nvSpPr>
          <p:cNvPr id="4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8D05D14-D65F-93F1-C4F0-F335BF503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360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37C5714C-8A70-8375-C4A2-7F15E61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20150" y="609600"/>
            <a:ext cx="2733675" cy="270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A8EF4-7776-F571-7700-6FD1CDEE138C}"/>
              </a:ext>
            </a:extLst>
          </p:cNvPr>
          <p:cNvSpPr txBox="1"/>
          <p:nvPr/>
        </p:nvSpPr>
        <p:spPr>
          <a:xfrm>
            <a:off x="9334500" y="3286125"/>
            <a:ext cx="2743200" cy="24130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r>
              <a:rPr lang="en-US" dirty="0">
                <a:hlinkClick r:id="rId4"/>
              </a:rPr>
              <a:t>This Photo</a:t>
            </a:r>
            <a:r>
              <a:rPr lang="en-US" dirty="0"/>
              <a:t> by Unknown author is licensed under </a:t>
            </a:r>
            <a:r>
              <a:rPr lang="en-US" dirty="0">
                <a:hlinkClick r:id="rId5"/>
              </a:rPr>
              <a:t>CC BY-NC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3CAAB-9079-847E-D009-F35D90184DF7}"/>
              </a:ext>
            </a:extLst>
          </p:cNvPr>
          <p:cNvSpPr txBox="1"/>
          <p:nvPr/>
        </p:nvSpPr>
        <p:spPr>
          <a:xfrm>
            <a:off x="9028590" y="6081204"/>
            <a:ext cx="239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2D2A2B"/>
                </a:solidFill>
                <a:effectLst/>
                <a:latin typeface="Roboto" panose="020F0502020204030204" pitchFamily="2" charset="0"/>
              </a:rPr>
              <a:t>Photo credit: </a:t>
            </a:r>
            <a:r>
              <a:rPr lang="it-IT" b="0" i="0" u="none" strike="noStrike" dirty="0">
                <a:solidFill>
                  <a:srgbClr val="7B4C76"/>
                </a:solidFill>
                <a:effectLst/>
                <a:latin typeface="Roboto" panose="020F0502020204030204" pitchFamily="2" charset="0"/>
                <a:hlinkClick r:id="rId6"/>
              </a:rPr>
              <a:t>Kristina D.C. Hoeppner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412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ooks">
            <a:extLst>
              <a:ext uri="{FF2B5EF4-FFF2-40B4-BE49-F238E27FC236}">
                <a16:creationId xmlns:a16="http://schemas.microsoft.com/office/drawing/2014/main" id="{921E33C4-C0C8-8921-462B-34EE2309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3677" y="1818860"/>
            <a:ext cx="3220279" cy="3220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C11DE-39ED-2D47-1163-9486E6074C0C}"/>
              </a:ext>
            </a:extLst>
          </p:cNvPr>
          <p:cNvSpPr txBox="1"/>
          <p:nvPr/>
        </p:nvSpPr>
        <p:spPr>
          <a:xfrm>
            <a:off x="1328326" y="1017881"/>
            <a:ext cx="55183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Calibri Light"/>
              </a:rPr>
              <a:t>Career Trajectory</a:t>
            </a:r>
            <a:endParaRPr 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430F3-52D5-6D7C-C50A-11A40DF059FF}"/>
              </a:ext>
            </a:extLst>
          </p:cNvPr>
          <p:cNvSpPr txBox="1"/>
          <p:nvPr/>
        </p:nvSpPr>
        <p:spPr>
          <a:xfrm>
            <a:off x="1328326" y="25324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Sitka Text"/>
              </a:rPr>
              <a:t>B.Sc. (Physics)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61D31-9644-2801-C57A-F0E112217627}"/>
              </a:ext>
            </a:extLst>
          </p:cNvPr>
          <p:cNvSpPr txBox="1"/>
          <p:nvPr/>
        </p:nvSpPr>
        <p:spPr>
          <a:xfrm>
            <a:off x="1290696" y="34261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Sitka Text"/>
              </a:rPr>
              <a:t>M.Sc. (Physics)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7908E0-CBEC-D1F4-ABA9-54D0876C9296}"/>
              </a:ext>
            </a:extLst>
          </p:cNvPr>
          <p:cNvSpPr txBox="1"/>
          <p:nvPr/>
        </p:nvSpPr>
        <p:spPr>
          <a:xfrm>
            <a:off x="1262474" y="4470400"/>
            <a:ext cx="35522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Sitka Text"/>
              </a:rPr>
              <a:t>Ph.D. (Applied Mathematics)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56B45A-358D-FB4E-D47C-8EF319ECE472}"/>
              </a:ext>
            </a:extLst>
          </p:cNvPr>
          <p:cNvCxnSpPr/>
          <p:nvPr/>
        </p:nvCxnSpPr>
        <p:spPr>
          <a:xfrm flipV="1">
            <a:off x="80786" y="2062928"/>
            <a:ext cx="6596472" cy="1693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row: Down 14">
            <a:extLst>
              <a:ext uri="{FF2B5EF4-FFF2-40B4-BE49-F238E27FC236}">
                <a16:creationId xmlns:a16="http://schemas.microsoft.com/office/drawing/2014/main" id="{EE27E2B2-EE7E-A220-C66C-9DF66D800113}"/>
              </a:ext>
            </a:extLst>
          </p:cNvPr>
          <p:cNvSpPr/>
          <p:nvPr/>
        </p:nvSpPr>
        <p:spPr>
          <a:xfrm>
            <a:off x="1882684" y="2971100"/>
            <a:ext cx="235185" cy="5001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1FFD0F3-8A0A-09C2-8E2D-72741A553B26}"/>
              </a:ext>
            </a:extLst>
          </p:cNvPr>
          <p:cNvSpPr/>
          <p:nvPr/>
        </p:nvSpPr>
        <p:spPr>
          <a:xfrm>
            <a:off x="1882684" y="3874211"/>
            <a:ext cx="235185" cy="5001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A2F1E7B-C2C0-5AD0-54E8-D3ECA6E6DE94}"/>
              </a:ext>
            </a:extLst>
          </p:cNvPr>
          <p:cNvSpPr/>
          <p:nvPr/>
        </p:nvSpPr>
        <p:spPr>
          <a:xfrm>
            <a:off x="3254962" y="3480741"/>
            <a:ext cx="517407" cy="2634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9A7D8-8CEB-8397-0514-428F7FBFEC1F}"/>
              </a:ext>
            </a:extLst>
          </p:cNvPr>
          <p:cNvSpPr txBox="1"/>
          <p:nvPr/>
        </p:nvSpPr>
        <p:spPr>
          <a:xfrm>
            <a:off x="4035778" y="3452518"/>
            <a:ext cx="23048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Data Science (Sirpi.io)</a:t>
            </a:r>
          </a:p>
        </p:txBody>
      </p:sp>
    </p:spTree>
    <p:extLst>
      <p:ext uri="{BB962C8B-B14F-4D97-AF65-F5344CB8AC3E}">
        <p14:creationId xmlns:p14="http://schemas.microsoft.com/office/powerpoint/2010/main" val="356607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0C73A-2D1D-AE53-AA2E-33380CDB369D}"/>
              </a:ext>
            </a:extLst>
          </p:cNvPr>
          <p:cNvSpPr txBox="1"/>
          <p:nvPr/>
        </p:nvSpPr>
        <p:spPr>
          <a:xfrm>
            <a:off x="2773" y="6342748"/>
            <a:ext cx="4056030" cy="3683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5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Link: https://www.youtube.com/playlist?list=PLB2BE3D6CA77BB8F7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A879F7E-D7A6-C6B0-0A77-50F676D9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12" y="2408"/>
            <a:ext cx="7410560" cy="6859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925AE-E2AC-AEAC-B0F8-D621AD2D83E7}"/>
              </a:ext>
            </a:extLst>
          </p:cNvPr>
          <p:cNvSpPr txBox="1"/>
          <p:nvPr/>
        </p:nvSpPr>
        <p:spPr>
          <a:xfrm>
            <a:off x="390292" y="1997927"/>
            <a:ext cx="4107364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cs typeface="Calibri"/>
              </a:rPr>
              <a:t>Prof. John Guttag's lecture series in Computer Science and Programming using Python.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13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686EB5E-55D1-1447-5BDB-B36D9B977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593" y="457200"/>
            <a:ext cx="423481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4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7CB67-96FF-826C-FCD1-09755D19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8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E62178-5DE6-44C8-AE62-8B9F37AC0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DFBC9-B58E-05EF-4623-56B9FE5C94EB}"/>
              </a:ext>
            </a:extLst>
          </p:cNvPr>
          <p:cNvSpPr txBox="1"/>
          <p:nvPr/>
        </p:nvSpPr>
        <p:spPr>
          <a:xfrm>
            <a:off x="678699" y="132828"/>
            <a:ext cx="4375151" cy="19511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What's my job?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9863D6-0FE2-4F80-9C72-1419BDEB4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98A8C22-8BEC-4F48-B82B-CFDD28BAD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A47FBCF-E1ED-4915-8EAD-C0BE506D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8E2B1E3-4A4F-4862-B32A-0B74233B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8038CF-635C-47B0-AD1A-45C825434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A20C87C-ECA0-4812-8A87-05BC76504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2ADFEB1-865E-4545-83BC-455BF39EF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 descr="A butterfly shaped like a butterfly">
            <a:extLst>
              <a:ext uri="{FF2B5EF4-FFF2-40B4-BE49-F238E27FC236}">
                <a16:creationId xmlns:a16="http://schemas.microsoft.com/office/drawing/2014/main" id="{39E70541-6BB1-A306-05D6-28D5A9023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47" y="1448728"/>
            <a:ext cx="3960000" cy="39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58AD4-A124-19DC-88C6-1439DFD8268E}"/>
              </a:ext>
            </a:extLst>
          </p:cNvPr>
          <p:cNvSpPr txBox="1"/>
          <p:nvPr/>
        </p:nvSpPr>
        <p:spPr>
          <a:xfrm>
            <a:off x="7966247" y="576403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Source: Wikipedia</a:t>
            </a:r>
            <a:endParaRPr lang="en-NZ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F9EC8-FA29-B7C0-91DD-9A739EF71E88}"/>
              </a:ext>
            </a:extLst>
          </p:cNvPr>
          <p:cNvSpPr txBox="1"/>
          <p:nvPr/>
        </p:nvSpPr>
        <p:spPr>
          <a:xfrm>
            <a:off x="7764059" y="583888"/>
            <a:ext cx="27665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Chaos Theory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94F411-99C8-32DD-1DD0-14E3D202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91" y="2870567"/>
            <a:ext cx="4763165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0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CFC9-3CE7-FB7B-CE83-AE0110826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3"/>
            <a:ext cx="4595071" cy="127861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What's my job?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95A24F26-90E1-1466-78DC-D83E1560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617"/>
            <a:ext cx="4595071" cy="21758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Research on switched-dynamical systems and chaos (Ph.D. project funded by Royal Society of New Zealand).</a:t>
            </a:r>
            <a:endParaRPr lang="en-US" sz="1800">
              <a:cs typeface="Calibri"/>
            </a:endParaRPr>
          </a:p>
          <a:p>
            <a:pPr marL="457200" indent="-457200">
              <a:buAutoNum type="alphaLcPeriod"/>
            </a:pPr>
            <a:r>
              <a:rPr lang="en-US" sz="1800" b="1" dirty="0">
                <a:ea typeface="+mn-lt"/>
                <a:cs typeface="+mn-lt"/>
              </a:rPr>
              <a:t>Indranil Ghosh</a:t>
            </a:r>
            <a:r>
              <a:rPr lang="en-US" sz="1800" dirty="0">
                <a:ea typeface="+mn-lt"/>
                <a:cs typeface="+mn-lt"/>
              </a:rPr>
              <a:t> and David J. W. Simpson, "</a:t>
            </a:r>
            <a:r>
              <a:rPr lang="en-US" sz="1800" b="1" dirty="0">
                <a:ea typeface="+mn-lt"/>
                <a:cs typeface="+mn-lt"/>
                <a:hlinkClick r:id="rId2"/>
              </a:rPr>
              <a:t>Renormalisation of the two-dimensional border-collision normal form</a:t>
            </a:r>
            <a:r>
              <a:rPr lang="en-US" sz="1800" dirty="0">
                <a:ea typeface="+mn-lt"/>
                <a:cs typeface="+mn-lt"/>
              </a:rPr>
              <a:t>" in </a:t>
            </a:r>
            <a:r>
              <a:rPr lang="en-US" sz="1800" i="1" dirty="0">
                <a:ea typeface="+mn-lt"/>
                <a:cs typeface="+mn-lt"/>
              </a:rPr>
              <a:t>Int. J. Bifurcation Chaos 32(12):2250181, 2022 </a:t>
            </a:r>
            <a:endParaRPr lang="en-US" sz="1800">
              <a:cs typeface="Calibri" panose="020F0502020204030204"/>
            </a:endParaRPr>
          </a:p>
          <a:p>
            <a:pPr marL="457200" indent="-457200">
              <a:buAutoNum type="alphaLcPeriod"/>
            </a:pPr>
            <a:r>
              <a:rPr lang="en-US" sz="1800" b="1" dirty="0">
                <a:ea typeface="+mn-lt"/>
                <a:cs typeface="+mn-lt"/>
              </a:rPr>
              <a:t>Indranil Ghosh</a:t>
            </a:r>
            <a:r>
              <a:rPr lang="en-US" sz="1800" dirty="0">
                <a:ea typeface="+mn-lt"/>
                <a:cs typeface="+mn-lt"/>
              </a:rPr>
              <a:t> and David J. W. Simpson, "</a:t>
            </a:r>
            <a:r>
              <a:rPr lang="en-US" sz="1800" b="1" dirty="0">
                <a:ea typeface="+mn-lt"/>
                <a:cs typeface="+mn-lt"/>
                <a:hlinkClick r:id="rId3"/>
              </a:rPr>
              <a:t>Robust Devaney chaos in the two-dimensional border-collision normal form.</a:t>
            </a:r>
            <a:r>
              <a:rPr lang="en-US" sz="1800" dirty="0">
                <a:ea typeface="+mn-lt"/>
                <a:cs typeface="+mn-lt"/>
              </a:rPr>
              <a:t>" in </a:t>
            </a:r>
            <a:r>
              <a:rPr lang="en-US" sz="1800" i="1" dirty="0">
                <a:ea typeface="+mn-lt"/>
                <a:cs typeface="+mn-lt"/>
              </a:rPr>
              <a:t>Chaos 32:043120, 2022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i="1">
              <a:cs typeface="Calibri" panose="020F0502020204030204"/>
            </a:endParaRPr>
          </a:p>
          <a:p>
            <a:pPr marL="457200" indent="-457200">
              <a:buAutoNum type="arabicPeriod"/>
            </a:pPr>
            <a:endParaRPr lang="en-US" sz="2000" dirty="0">
              <a:cs typeface="Calibri" panose="020F0502020204030204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70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72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3FE508B6-3FDB-1BDE-09A1-6F28C90E2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80" b="-3"/>
          <a:stretch/>
        </p:blipFill>
        <p:spPr>
          <a:xfrm>
            <a:off x="6097058" y="103311"/>
            <a:ext cx="2954867" cy="3129034"/>
          </a:xfrm>
          <a:prstGeom prst="rect">
            <a:avLst/>
          </a:prstGeom>
        </p:spPr>
      </p:pic>
      <p:sp>
        <p:nvSpPr>
          <p:cNvPr id="72" name="Rectangle 74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C7D4D067-E816-196F-3573-3C6D13AA91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583"/>
          <a:stretch/>
        </p:blipFill>
        <p:spPr>
          <a:xfrm>
            <a:off x="6969125" y="3480531"/>
            <a:ext cx="4355042" cy="3375469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ED261A5-4A34-84C4-3286-0DAC5C87C8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73" r="-3" b="-3"/>
          <a:stretch/>
        </p:blipFill>
        <p:spPr>
          <a:xfrm>
            <a:off x="9191405" y="243627"/>
            <a:ext cx="2972240" cy="2864698"/>
          </a:xfrm>
          <a:prstGeom prst="rect">
            <a:avLst/>
          </a:prstGeom>
        </p:spPr>
      </p:pic>
      <p:pic>
        <p:nvPicPr>
          <p:cNvPr id="3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837C0FA0-6A39-0EAA-8353-2ACBBCA61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67" y="4374446"/>
            <a:ext cx="889942" cy="861131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E72BC17A-4F0C-CC2D-AC79-889B08DA42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887" y="4306828"/>
            <a:ext cx="1023763" cy="1023293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8B93F2E5-8242-11BB-1301-9BD1D1B04D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677" y="5603641"/>
            <a:ext cx="900054" cy="900054"/>
          </a:xfrm>
          <a:prstGeom prst="rect">
            <a:avLst/>
          </a:prstGeom>
        </p:spPr>
      </p:pic>
      <p:pic>
        <p:nvPicPr>
          <p:cNvPr id="7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FB52763-D4A7-F0B0-FE0A-CFCA6DB38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7557" y="5637037"/>
            <a:ext cx="907110" cy="889706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7804CF72-AF3B-361C-1B1C-33DE188F48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6315" y="4193294"/>
            <a:ext cx="1161816" cy="114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1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21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3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523ACA-4A4B-CB1D-FE0C-736F7238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Toy projects over the years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BF0EA-F344-8586-9EA5-52067D0B78D4}"/>
              </a:ext>
            </a:extLst>
          </p:cNvPr>
          <p:cNvSpPr txBox="1"/>
          <p:nvPr/>
        </p:nvSpPr>
        <p:spPr>
          <a:xfrm>
            <a:off x="7516816" y="359327"/>
            <a:ext cx="4004479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1.  Soccer analysis.</a:t>
            </a:r>
          </a:p>
          <a:p>
            <a:pPr marL="628650" indent="-342900">
              <a:lnSpc>
                <a:spcPct val="90000"/>
              </a:lnSpc>
              <a:spcAft>
                <a:spcPts val="600"/>
              </a:spcAft>
              <a:buAutoNum type="alphaLcPeriod"/>
            </a:pPr>
            <a:r>
              <a:rPr lang="en-US" dirty="0">
                <a:ea typeface="+mn-lt"/>
                <a:cs typeface="+mn-lt"/>
              </a:rPr>
              <a:t>Costas J. Efthimiou, Gregory </a:t>
            </a:r>
            <a:r>
              <a:rPr lang="en-US" dirty="0" err="1">
                <a:ea typeface="+mn-lt"/>
                <a:cs typeface="+mn-lt"/>
              </a:rPr>
              <a:t>DeCamillis</a:t>
            </a:r>
            <a:r>
              <a:rPr lang="en-US" dirty="0">
                <a:ea typeface="+mn-lt"/>
                <a:cs typeface="+mn-lt"/>
              </a:rPr>
              <a:t>, and </a:t>
            </a:r>
            <a:r>
              <a:rPr lang="en-US" b="1" dirty="0">
                <a:ea typeface="+mn-lt"/>
                <a:cs typeface="+mn-lt"/>
              </a:rPr>
              <a:t>Indranil Ghosh</a:t>
            </a:r>
            <a:r>
              <a:rPr lang="en-US" dirty="0">
                <a:ea typeface="+mn-lt"/>
                <a:cs typeface="+mn-lt"/>
              </a:rPr>
              <a:t>, "</a:t>
            </a:r>
            <a:r>
              <a:rPr lang="en-US" b="1" dirty="0">
                <a:ea typeface="+mn-lt"/>
                <a:cs typeface="+mn-lt"/>
                <a:hlinkClick r:id="rId2"/>
              </a:rPr>
              <a:t>A physics-driven study of dominance space in soccer</a:t>
            </a:r>
            <a:r>
              <a:rPr lang="en-US" dirty="0">
                <a:ea typeface="+mn-lt"/>
                <a:cs typeface="+mn-lt"/>
              </a:rPr>
              <a:t>". {Preprint}</a:t>
            </a:r>
          </a:p>
          <a:p>
            <a:pPr marL="628650" indent="-342900">
              <a:lnSpc>
                <a:spcPct val="90000"/>
              </a:lnSpc>
              <a:spcAft>
                <a:spcPts val="600"/>
              </a:spcAft>
              <a:buAutoNum type="alphaLcPeriod"/>
            </a:pPr>
            <a:endParaRPr lang="en-US" dirty="0">
              <a:cs typeface="Calibri"/>
            </a:endParaRP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30" name="Isosceles Triangle 26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CC81BED6-541F-29AF-2C81-B53D45AE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04" y="2332303"/>
            <a:ext cx="4455347" cy="3159747"/>
          </a:xfrm>
          <a:prstGeom prst="rect">
            <a:avLst/>
          </a:prstGeom>
        </p:spPr>
      </p:pic>
      <p:pic>
        <p:nvPicPr>
          <p:cNvPr id="1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44B58E-F00C-8742-44E4-B8BB1CA3F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79" y="1680096"/>
            <a:ext cx="6891864" cy="40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4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ECA97AA2-3F56-3B43-35C0-65056C76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54" y="643467"/>
            <a:ext cx="9132892" cy="5571065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13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PyGotham slides</Template>
  <TotalTime>4418</TotalTime>
  <Words>366</Words>
  <Application>Microsoft Office PowerPoint</Application>
  <PresentationFormat>Widescreen</PresentationFormat>
  <Paragraphs>29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Cambria</vt:lpstr>
      <vt:lpstr>Linux Libertine</vt:lpstr>
      <vt:lpstr>Roboto</vt:lpstr>
      <vt:lpstr>Rockwell</vt:lpstr>
      <vt:lpstr>Sitka Text</vt:lpstr>
      <vt:lpstr>Office Theme</vt:lpstr>
      <vt:lpstr>Acrobat Document</vt:lpstr>
      <vt:lpstr>Python: From the perspective of an Applied Mathematician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What's my job?</vt:lpstr>
      <vt:lpstr>Toy projects over the years </vt:lpstr>
      <vt:lpstr>PowerPoint Presentation</vt:lpstr>
      <vt:lpstr>PowerPoint Presentation</vt:lpstr>
      <vt:lpstr>Toy projects over the years </vt:lpstr>
      <vt:lpstr>PowerPoint Presentation</vt:lpstr>
      <vt:lpstr>My first in-person PyCon: Kiwi Pycon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Python: A language that has been shaping a Ph.D. student’s career</dc:title>
  <dc:creator>Indra Ghosh</dc:creator>
  <cp:lastModifiedBy>Indra Ghosh</cp:lastModifiedBy>
  <cp:revision>4</cp:revision>
  <dcterms:created xsi:type="dcterms:W3CDTF">2023-09-11T08:31:56Z</dcterms:created>
  <dcterms:modified xsi:type="dcterms:W3CDTF">2023-09-15T08:21:53Z</dcterms:modified>
</cp:coreProperties>
</file>